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62" r:id="rId10"/>
    <p:sldId id="265" r:id="rId11"/>
    <p:sldId id="272" r:id="rId12"/>
    <p:sldId id="273" r:id="rId13"/>
    <p:sldId id="274" r:id="rId14"/>
    <p:sldId id="275" r:id="rId15"/>
    <p:sldId id="276" r:id="rId16"/>
    <p:sldId id="268" r:id="rId17"/>
    <p:sldId id="267" r:id="rId18"/>
    <p:sldId id="277" r:id="rId19"/>
  </p:sldIdLst>
  <p:sldSz cx="9144000" cy="5143500" type="screen16x9"/>
  <p:notesSz cx="6858000" cy="9144000"/>
  <p:embeddedFontLst>
    <p:embeddedFont>
      <p:font typeface="Economica" panose="020B0604020202020204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6" d="100"/>
          <a:sy n="116" d="100"/>
        </p:scale>
        <p:origin x="490" y="-25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4A7F9B3F-7E34-C15A-A0A5-BCFDD90FA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E7758A21-7B89-F322-F3C9-BD75DB666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8FC9D0B6-CD8F-899F-911A-26CF507288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620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01E79095-C27B-456C-8C35-C97E6D25B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EE6E3935-F803-FF53-19EB-A3223ABCAF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EBBCDC99-0FFC-9F5F-6814-8753743743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719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88D0ED7C-FBA9-0D99-ADE2-A816BA54E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52E3573F-C3DF-B1CC-1BB0-D1AF51F2FA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A36EFF85-9650-7F85-AD0C-B9540E3D23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845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ACDFCDF1-4043-54A7-1DFD-F3102FC47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D24C8C44-031F-234D-A801-0509649F25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82479320-79FD-8203-C471-F5F55F52C4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132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EFC34220-362C-C53F-0BB3-128DC562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38FB50FA-C965-8062-67B9-05E8B33DCB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E1951C31-8E36-4CB0-A0A3-27E8BCD3BF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637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D03D7CBF-1C80-4FF1-C7D4-DF031E72D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>
            <a:extLst>
              <a:ext uri="{FF2B5EF4-FFF2-40B4-BE49-F238E27FC236}">
                <a16:creationId xmlns:a16="http://schemas.microsoft.com/office/drawing/2014/main" id="{1D48F071-B661-3764-ED4B-0B1FB8E8BF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>
            <a:extLst>
              <a:ext uri="{FF2B5EF4-FFF2-40B4-BE49-F238E27FC236}">
                <a16:creationId xmlns:a16="http://schemas.microsoft.com/office/drawing/2014/main" id="{696E9D50-251F-AE47-E70B-4FD032736F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173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8032A28D-8C63-483B-B09D-9E5DA925A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>
            <a:extLst>
              <a:ext uri="{FF2B5EF4-FFF2-40B4-BE49-F238E27FC236}">
                <a16:creationId xmlns:a16="http://schemas.microsoft.com/office/drawing/2014/main" id="{90338C46-53C2-BB69-436A-58E8F1BE9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>
            <a:extLst>
              <a:ext uri="{FF2B5EF4-FFF2-40B4-BE49-F238E27FC236}">
                <a16:creationId xmlns:a16="http://schemas.microsoft.com/office/drawing/2014/main" id="{647B5AE0-954C-48DC-6008-A1D3C9EF3E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781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25D65FD1-DD63-5385-AEFE-D840CFD80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>
            <a:extLst>
              <a:ext uri="{FF2B5EF4-FFF2-40B4-BE49-F238E27FC236}">
                <a16:creationId xmlns:a16="http://schemas.microsoft.com/office/drawing/2014/main" id="{22BD5EE3-38C1-6681-EA71-DFC9D6BCA2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>
            <a:extLst>
              <a:ext uri="{FF2B5EF4-FFF2-40B4-BE49-F238E27FC236}">
                <a16:creationId xmlns:a16="http://schemas.microsoft.com/office/drawing/2014/main" id="{1E63EF6B-77BA-9C18-AC91-CF42E5134C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392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1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1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38.emf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142796" y="1456340"/>
            <a:ext cx="4641319" cy="20074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Додаток для бронювання паркувальних місць </a:t>
            </a:r>
            <a:br>
              <a:rPr lang="uk-UA" sz="3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</a:br>
            <a:r>
              <a:rPr lang="uk-UA" sz="3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для платформи </a:t>
            </a:r>
            <a:r>
              <a:rPr lang="uk-UA" sz="32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iOS</a:t>
            </a:r>
            <a:r>
              <a:rPr lang="uk" sz="3200" dirty="0"/>
              <a:t> </a:t>
            </a:r>
            <a:endParaRPr sz="32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355158" y="3483823"/>
            <a:ext cx="5966624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Леонова Катерина Геннадіївна</a:t>
            </a:r>
            <a:r>
              <a:rPr lang="u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група </a:t>
            </a: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ПЗПІпз-21-1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Керівник:                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доц. каф. ПІ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Ворочек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О.Г. 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червня 2025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948D9A-62FB-2161-A8D7-25929619F46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5" y="687680"/>
            <a:ext cx="1922145" cy="332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543FF3-C0A2-59A7-680B-CB1104A9F7A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36" y="691490"/>
            <a:ext cx="1915160" cy="3326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B98118-E890-4C34-C8A4-6D7C87325AF2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069" y="687681"/>
            <a:ext cx="1794510" cy="324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A5BE23-92D6-61F3-FCD7-78C77302F54F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266" y="687681"/>
            <a:ext cx="1868461" cy="3329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6A3FB0DD-EAAC-0A52-93A0-AF342C0F7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0A392D98-58A0-3BB9-3E31-A245C6154F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CC6B5F3F-8C9C-DD7D-A7BE-C4771DF9BE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FB6F48-8AED-F0E7-30EA-EFC28021251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81A43-9449-C6D8-1202-BB0AAD63E03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1" y="743477"/>
            <a:ext cx="1760220" cy="3156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0FA95C-5C57-E748-EB75-A5EDBDA6C91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451" y="625066"/>
            <a:ext cx="1763395" cy="3156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D48BF5-0B30-4805-7FA0-641441F63D4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08" y="738923"/>
            <a:ext cx="1918335" cy="2991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A571B8-775E-DE58-3FC4-619BB570D80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817" y="738923"/>
            <a:ext cx="1918335" cy="2991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3960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6D738A2C-D92E-E423-A0C3-BF659CF33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951B3A07-D528-3971-7A81-C58F78465E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F65AD8B0-C87B-2CF6-71E3-3325C937F7A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AF8967-A973-738C-F595-4F3605583E6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BD5247-809F-02C9-E82A-B067E00887A3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5" y="687680"/>
            <a:ext cx="1846580" cy="33191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612F36-D6EE-275B-8CB2-9709D8B18FA3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95" y="687680"/>
            <a:ext cx="1842770" cy="30562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181405-9951-8B48-C5C3-5FD0A028BDA7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15" y="744434"/>
            <a:ext cx="1842770" cy="28257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D5987D-2AB3-5212-9801-1442DB96C5EE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385" y="818072"/>
            <a:ext cx="1915160" cy="249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4602C1-45DE-91B6-372A-709F9F19CC3E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05" y="818072"/>
            <a:ext cx="1915160" cy="2494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663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17116C4A-A848-A699-6958-00B5B124F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E507484F-81A0-4D62-0781-3F429E5517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6F5F6E3A-AEB2-4ADE-D5F4-81624FEDD7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7CC1E5-9EF0-F0A5-E41A-379D84BA2A9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pic>
        <p:nvPicPr>
          <p:cNvPr id="5" name="Рисунок 4" descr="Изображение выглядит как текст, снимок экрана, дизайн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2DCFB4E-88C8-B89D-15FC-A0901BE08EF3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1" y="654377"/>
            <a:ext cx="1842770" cy="35890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A83C6C-2EB7-D4F8-E6D4-E56F9272639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492" y="589607"/>
            <a:ext cx="1918335" cy="3653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Изображение выглядит как текст, снимок экран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7C03459-4530-F26C-7E2A-847E75086AAB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25" y="589607"/>
            <a:ext cx="1980511" cy="36328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8B7205-D00C-33A3-C152-8E27D8FC107E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102" y="561648"/>
            <a:ext cx="1918335" cy="36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938F7C-61B8-8E81-BC2D-76B2806A93F3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324" y="499961"/>
            <a:ext cx="1918335" cy="3859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5955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7A780394-D9D4-CBA2-4618-1FF9A9651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70B19C75-C489-B22C-A497-0637A87FD3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6D02F613-5981-1271-9348-0A104A005B6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458CEE-6AB5-BF4B-79FE-1987427170F3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B7534A-30B5-0AD9-0DAC-0F370C752A6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8" y="1234139"/>
            <a:ext cx="1915160" cy="28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1E9F40-1DFB-EB56-E44D-ADF0398E341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078" y="1234139"/>
            <a:ext cx="1918335" cy="28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6786D4-060E-4C22-F11C-E279F4407D87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32" y="1322705"/>
            <a:ext cx="1918335" cy="249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A6424A-55D2-707F-BE9C-F9FA92DDDE5B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063" y="1490027"/>
            <a:ext cx="1915160" cy="2163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719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DA2D465F-9941-6F84-B669-A024EFDE3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C5856BCE-C1BE-EEE4-734C-83E26069B8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5D58F65B-0FA6-3583-D8C8-F31A749826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77CA08-207D-B880-A8C5-27828393C17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F82027-0EF2-7AE5-D264-9E333598372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5" y="687680"/>
            <a:ext cx="1915160" cy="332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A67EAE-4DC4-6035-6CDB-F376D7CA4D5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266" y="687680"/>
            <a:ext cx="1915160" cy="332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065326-41B5-AAA7-F6DA-70A6B2B31358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937" y="1022003"/>
            <a:ext cx="1918335" cy="249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C2BC88F-5767-F57C-E0DC-F4DD496E939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297" y="853097"/>
            <a:ext cx="1918335" cy="2991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138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Тестування</a:t>
            </a:r>
            <a:endParaRPr sz="3200" dirty="0"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311700" y="687680"/>
            <a:ext cx="8520600" cy="3891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Aft>
                <a:spcPts val="0"/>
              </a:spcAft>
              <a:buNone/>
            </a:pPr>
            <a:r>
              <a:rPr lang="uk-UA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1 </a:t>
            </a:r>
            <a:r>
              <a:rPr lang="uk-UA" sz="24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Юніт</a:t>
            </a:r>
            <a:r>
              <a:rPr lang="uk-UA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-тести </a:t>
            </a:r>
          </a:p>
          <a:p>
            <a:pPr marL="0" lvl="0" indent="0" algn="l" rtl="0">
              <a:lnSpc>
                <a:spcPct val="200000"/>
              </a:lnSpc>
              <a:spcAft>
                <a:spcPts val="0"/>
              </a:spcAft>
              <a:buNone/>
            </a:pPr>
            <a:r>
              <a:rPr lang="uk-UA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2 Тести знімків</a:t>
            </a:r>
            <a:endParaRPr lang="uk-UA" sz="2400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lvl="0" indent="0" algn="l" rtl="0">
              <a:lnSpc>
                <a:spcPct val="200000"/>
              </a:lnSpc>
              <a:spcAft>
                <a:spcPts val="0"/>
              </a:spcAft>
              <a:buNone/>
            </a:pPr>
            <a:r>
              <a:rPr lang="uk-UA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3 Ручне тестування</a:t>
            </a:r>
            <a:endParaRPr sz="24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710469"/>
            <a:ext cx="8520600" cy="3868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Було реалізовано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iOS</a:t>
            </a: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додаток, що дозволяє співробітникам офісу міської компанії орендувати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паркомісця</a:t>
            </a: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в робочій будівлі.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Переваги: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Сучасний дизайн, що відповідає дизайн-коду компанії-клієнта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Наявність великої кількості функціональних можливостей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Висока швидкість роботи завдяки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нативному</a:t>
            </a: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характеру додатку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Масштабованість і простота підтримки завдяки використанню відповідного архітектурного шаблону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Підтримка декількох мов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Можливість оренди будівель в офісі компанії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Наявність лімітів на кількість орендованих місць на одного співробітника для збільшення кількості можливих користувачів автостоянки.</a:t>
            </a:r>
          </a:p>
          <a:p>
            <a:pPr marL="0" indent="0" algn="just" eaLnBrk="0" hangingPunct="0">
              <a:lnSpc>
                <a:spcPct val="120000"/>
              </a:lnSpc>
              <a:buNone/>
            </a:pPr>
            <a:r>
              <a:rPr lang="uk-UA" sz="1800" kern="0" spc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Недоліки:</a:t>
            </a:r>
            <a:endParaRPr lang="uk-UA" sz="1800" kern="1400" spc="-50" dirty="0"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0" hangingPunct="0">
              <a:lnSpc>
                <a:spcPct val="120000"/>
              </a:lnSpc>
              <a:buNone/>
            </a:pPr>
            <a:r>
              <a:rPr lang="uk-UA" sz="1800" kern="0" spc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Відсутність авторизації за допомогою </a:t>
            </a:r>
            <a:r>
              <a:rPr lang="uk-UA" sz="1800" kern="0" spc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FaceID</a:t>
            </a:r>
            <a:r>
              <a:rPr lang="uk-UA" sz="1800" kern="0" spc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/ </a:t>
            </a:r>
            <a:r>
              <a:rPr lang="uk-UA" sz="1800" kern="0" spc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TouchID</a:t>
            </a:r>
            <a:r>
              <a:rPr lang="uk-UA" sz="1800" kern="0" spc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uk-UA" sz="1800" kern="1400" spc="-50" dirty="0"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0" hangingPunct="0">
              <a:lnSpc>
                <a:spcPct val="120000"/>
              </a:lnSpc>
              <a:buNone/>
            </a:pPr>
            <a:r>
              <a:rPr lang="uk-UA" sz="1800" kern="0" spc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Відсутність </a:t>
            </a:r>
            <a:r>
              <a:rPr lang="uk-UA" sz="1800" kern="0" spc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push</a:t>
            </a:r>
            <a:r>
              <a:rPr lang="uk-UA" sz="1800" kern="0" spc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-повідомлень про статус орендованих приміщень </a:t>
            </a:r>
            <a:endParaRPr lang="uk-UA" sz="1800" kern="1400" spc="-50" dirty="0"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0" hangingPunct="0">
              <a:lnSpc>
                <a:spcPct val="120000"/>
              </a:lnSpc>
              <a:buNone/>
            </a:pPr>
            <a:r>
              <a:rPr lang="uk-UA" sz="1800" kern="0" spc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Відсутність фільтрації будівель за містом </a:t>
            </a:r>
            <a:endParaRPr lang="uk-UA" sz="1800" kern="1400" spc="-50" dirty="0"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F7CAB700-FAE1-4975-8BFB-63F21B93E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>
            <a:extLst>
              <a:ext uri="{FF2B5EF4-FFF2-40B4-BE49-F238E27FC236}">
                <a16:creationId xmlns:a16="http://schemas.microsoft.com/office/drawing/2014/main" id="{AE96222D-46C7-292C-0B97-841A40ED44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>
            <a:extLst>
              <a:ext uri="{FF2B5EF4-FFF2-40B4-BE49-F238E27FC236}">
                <a16:creationId xmlns:a16="http://schemas.microsoft.com/office/drawing/2014/main" id="{38179F16-29DD-9728-B3B9-F5F05C8C6E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710469"/>
            <a:ext cx="8520600" cy="3868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Отриманий додаток має більший функціонал та забезпечує необхідний доступ до сервісу для співробітників компанії в місті.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uk-UA" sz="1800" kern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uk-UA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Можливості для подальшого розвитку:</a:t>
            </a:r>
            <a:endParaRPr lang="uk-UA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uk-UA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Додавання авторизації за допомогою </a:t>
            </a:r>
            <a:r>
              <a:rPr lang="uk-UA" sz="1800" kern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FaceID</a:t>
            </a:r>
            <a:r>
              <a:rPr lang="uk-UA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/ </a:t>
            </a:r>
            <a:r>
              <a:rPr lang="uk-UA" sz="1800" kern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TouchID</a:t>
            </a:r>
            <a:r>
              <a:rPr lang="uk-UA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uk-UA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uk-UA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Додавання </a:t>
            </a:r>
            <a:r>
              <a:rPr lang="uk-UA" sz="1800" kern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push</a:t>
            </a:r>
            <a:r>
              <a:rPr lang="uk-UA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-повідомлень </a:t>
            </a:r>
            <a:endParaRPr lang="uk-UA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uk-UA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Додавання додаткового функціоналу для прискореної оренди паркувальних місць відповідно до заданих параметрів </a:t>
            </a:r>
            <a:endParaRPr lang="uk-UA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uk-UA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Додавання навчальних посібників з використання додатку </a:t>
            </a:r>
            <a:endParaRPr lang="uk-UA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uk-UA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Проведення більш глибокого тестування модулів та інтеграції </a:t>
            </a:r>
            <a:endParaRPr lang="uk-UA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uk-UA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Впровадження збору статистики використання паркувальних місць.</a:t>
            </a:r>
            <a:endParaRPr lang="uk-UA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43" name="Google Shape;143;p24">
            <a:extLst>
              <a:ext uri="{FF2B5EF4-FFF2-40B4-BE49-F238E27FC236}">
                <a16:creationId xmlns:a16="http://schemas.microsoft.com/office/drawing/2014/main" id="{CA2BC3ED-1677-7519-F4D6-2FCC24BCDE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EB889D-C759-A357-168A-3EBEB2D78F3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3385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Мета 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268925" y="1005500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Мета роботи - розробка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iOS</a:t>
            </a: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додатку, що дозволяє бронювати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паркувальні</a:t>
            </a: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місця на підприємствах міста.</a:t>
            </a: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Актуальність даної роботи полягає в існуючій потребі співробітників компанії міста в новому сервісі, який надає можливість орендувати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паркувальні</a:t>
            </a: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місця в робочій будівлі компанії. Рішення, що використовується в даний час, має ряд недоліків, які необхідно виправити шляхом впровадження нової реалізації послуги.</a:t>
            </a: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Практична застосовність роботи полягає у можливості використання співробітниками компанії створеного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iOS</a:t>
            </a: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додатку для бронювання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паркомісць</a:t>
            </a:r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у зручний для них робочий час через свої мобільні пристрої. </a:t>
            </a: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Аналіз проблеми (аналіз існуючих рішень) </a:t>
            </a:r>
            <a:endParaRPr sz="32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68925" y="706437"/>
            <a:ext cx="2964352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200000"/>
              </a:lnSpc>
              <a:buNone/>
            </a:pPr>
            <a:r>
              <a:rPr lang="en-US" sz="1800" b="0" i="0" u="none" strike="noStrike" baseline="0" noProof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Parkopedia </a:t>
            </a:r>
          </a:p>
          <a:p>
            <a:pPr marL="0" lvl="0" indent="0" algn="l" rtl="0">
              <a:lnSpc>
                <a:spcPct val="200000"/>
              </a:lnSpc>
              <a:buNone/>
            </a:pPr>
            <a:r>
              <a:rPr lang="en-US" sz="1800" b="0" i="0" u="none" strike="noStrike" baseline="0" noProof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Parclick </a:t>
            </a:r>
          </a:p>
          <a:p>
            <a:pPr marL="0" lvl="0" indent="0" algn="l" rtl="0">
              <a:lnSpc>
                <a:spcPct val="200000"/>
              </a:lnSpc>
              <a:buNone/>
            </a:pPr>
            <a:r>
              <a:rPr lang="en-US" sz="1800" noProof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Truck Parking Europe</a:t>
            </a:r>
          </a:p>
          <a:p>
            <a:pPr marL="0" lvl="0" indent="0" algn="l" rtl="0">
              <a:lnSpc>
                <a:spcPct val="200000"/>
              </a:lnSpc>
              <a:buNone/>
            </a:pPr>
            <a:r>
              <a:rPr lang="en-US" sz="1800" noProof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Smart Parking Barrier System</a:t>
            </a:r>
          </a:p>
          <a:p>
            <a:pPr marL="0" lvl="0" indent="0" algn="l" rtl="0">
              <a:lnSpc>
                <a:spcPct val="200000"/>
              </a:lnSpc>
              <a:buNone/>
            </a:pPr>
            <a:r>
              <a:rPr lang="en-US" sz="1800" noProof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Parquery</a:t>
            </a:r>
            <a:endParaRPr lang="en-US" noProof="1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lvl="0" indent="0" algn="l" rtl="0">
              <a:lnSpc>
                <a:spcPct val="200000"/>
              </a:lnSpc>
              <a:buNone/>
            </a:pPr>
            <a:r>
              <a:rPr lang="en-US" sz="1800" noProof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Klaus Multiparking</a:t>
            </a:r>
            <a:endParaRPr lang="en-US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C8C37E-FD92-5586-3D61-43E804B2C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959" y="608765"/>
            <a:ext cx="1984856" cy="1774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44F82A-1DB5-08D9-79D4-19C596CF2B9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927" y="706437"/>
            <a:ext cx="2184035" cy="1882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C6A35B-C3E0-4D2A-5C0E-117D9B325B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762" y="1042889"/>
            <a:ext cx="2184035" cy="3206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DD5231-A3B2-C01B-AAF6-B4921C4B6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537" y="2818765"/>
            <a:ext cx="2315746" cy="1382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67D3DF-361B-206B-3030-08D1936FC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396" y="2925871"/>
            <a:ext cx="2093070" cy="1382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F8937F-4A0A-C78D-7A7D-7164202373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286" y="2925871"/>
            <a:ext cx="2055972" cy="1541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задачі та опис системи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645024"/>
            <a:ext cx="8520600" cy="3934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450000" algn="just">
              <a:lnSpc>
                <a:spcPct val="120000"/>
              </a:lnSpc>
              <a:buNone/>
            </a:pP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Для досягнення мети були сформовані наступні </a:t>
            </a:r>
            <a:r>
              <a:rPr lang="uk-UA" sz="2000" noProof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задачі</a:t>
            </a: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 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Вивчити аналоги за темою роботи 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Вивчити API наданої серверної частини 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Обрати інструменти та технології для реалізації додатку 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Обрати архітектуру додатку 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Створити макети екрану 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Розробити </a:t>
            </a:r>
            <a:r>
              <a:rPr lang="uk-UA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iOS</a:t>
            </a: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додаток для бронювання парковок 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Провести тестування додатку 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- Підготувати необхідну технічну документацію</a:t>
            </a: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Вибір технологій розробки </a:t>
            </a:r>
            <a:endParaRPr sz="32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173556" y="578901"/>
            <a:ext cx="3128812" cy="4000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450000" algn="just">
              <a:lnSpc>
                <a:spcPct val="120000"/>
              </a:lnSpc>
              <a:buNone/>
            </a:pPr>
            <a:r>
              <a:rPr lang="en-US" sz="1800" noProof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1. Xcode.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en-US" sz="1800" noProof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2. Swift.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en-US" sz="1800" noProof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3. Figma.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en-US" sz="1800" noProof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4. Postman.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en-US" sz="1800" noProof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5. Docker.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en-US" sz="1800" noProof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6. Keychain.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en-US" sz="1800" noProof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7. Swift Package Manager.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en-US" sz="1800" noProof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8. </a:t>
            </a:r>
            <a:r>
              <a:rPr lang="en-US" sz="1800" noProof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XCTest</a:t>
            </a:r>
            <a:r>
              <a:rPr lang="en-US" sz="1800" noProof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en-US" sz="1800" noProof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9. Swagger.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en-US" sz="1800" noProof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10. </a:t>
            </a:r>
            <a:r>
              <a:rPr lang="en-US" sz="1800" noProof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UserDefaults</a:t>
            </a:r>
            <a:r>
              <a:rPr lang="en-US" sz="1800" noProof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</a:p>
          <a:p>
            <a:pPr marL="0" indent="450000" algn="just">
              <a:lnSpc>
                <a:spcPct val="120000"/>
              </a:lnSpc>
              <a:buNone/>
            </a:pPr>
            <a:r>
              <a:rPr lang="en-US" sz="1800" noProof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11. Storyboard.</a:t>
            </a:r>
          </a:p>
          <a:p>
            <a:pPr marL="0" lvl="0" indent="450000" algn="l" rtl="0">
              <a:lnSpc>
                <a:spcPct val="120000"/>
              </a:lnSpc>
              <a:spcBef>
                <a:spcPts val="1500"/>
              </a:spcBef>
              <a:buNone/>
            </a:pPr>
            <a:endParaRPr lang="en-US" noProof="0" dirty="0">
              <a:latin typeface="Economica" panose="020B0604020202020204" charset="0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4AFCE6-7F59-6665-354A-07DF1A8E9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663" y="676001"/>
            <a:ext cx="867410" cy="108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B1ED05-89BE-14F3-7B13-D41AD5D03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155" y="874771"/>
            <a:ext cx="791845" cy="94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Изображение выглядит как Графика, Шрифт, логотип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7BBC30E-77F8-4D84-EE2F-A91286B6F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54" y="1055370"/>
            <a:ext cx="1369622" cy="684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ED551C-111A-FDEF-F3D9-8DD996FB98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331" y="1105568"/>
            <a:ext cx="1269226" cy="63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Изображение выглядит как логотип, Шрифт, Графика, символ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4CFE185-2416-1908-8F62-1E7665F15D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411" y="1179512"/>
            <a:ext cx="1133935" cy="98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Изображение выглядит как снимок экрана, символ, логотип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B344985-19F0-9F2A-526F-77BCC5EB12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48" y="1849068"/>
            <a:ext cx="1146541" cy="881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94D3D1-307B-F89F-2503-0AF0CDCD29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810" y="2193935"/>
            <a:ext cx="1206288" cy="802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E6BDC61-64B3-8B89-F271-D86D23988B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760" y="2193935"/>
            <a:ext cx="734248" cy="9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AA5092-A7BA-59D2-458C-3BAD27D282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670" y="2571750"/>
            <a:ext cx="978778" cy="97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E90EB0-EE58-E788-DC0C-46F87975EA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470" y="3229436"/>
            <a:ext cx="1146757" cy="64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2801AD4-F092-ED85-13B2-38078CE2AF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520" y="3229436"/>
            <a:ext cx="781691" cy="978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0" y="349659"/>
            <a:ext cx="8789525" cy="4134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/>
              <a:t>Архітектура створенного програмного забезпечення</a:t>
            </a:r>
            <a:endParaRPr sz="2800"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980083-9BA5-6645-51FB-F3837B3E0C7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830" y="686031"/>
            <a:ext cx="4430332" cy="40103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E21BDA-738D-D1A3-E499-79D0DEDD608F}"/>
              </a:ext>
            </a:extLst>
          </p:cNvPr>
          <p:cNvSpPr txBox="1"/>
          <p:nvPr/>
        </p:nvSpPr>
        <p:spPr>
          <a:xfrm>
            <a:off x="1809065" y="4648355"/>
            <a:ext cx="5017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Діаграма моделей серверу</a:t>
            </a:r>
            <a:endParaRPr lang="uk-UA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E9D595C2-55AA-F3C1-FB02-8FCA76D6F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>
            <a:extLst>
              <a:ext uri="{FF2B5EF4-FFF2-40B4-BE49-F238E27FC236}">
                <a16:creationId xmlns:a16="http://schemas.microsoft.com/office/drawing/2014/main" id="{08DB7FD3-BAD2-EE89-C380-81C9C74A03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63" y="168200"/>
            <a:ext cx="8789525" cy="4134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Архітектура створенного програмного забезпечення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Google Shape;101;p18">
            <a:extLst>
              <a:ext uri="{FF2B5EF4-FFF2-40B4-BE49-F238E27FC236}">
                <a16:creationId xmlns:a16="http://schemas.microsoft.com/office/drawing/2014/main" id="{E29D5653-4809-D7FF-A64E-0E7038DDC8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37" y="4412124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2679A0-386B-D163-550B-BA4A26CB81A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DC11D-7C52-AEAD-E7CD-19892FE27A72}"/>
              </a:ext>
            </a:extLst>
          </p:cNvPr>
          <p:cNvSpPr txBox="1"/>
          <p:nvPr/>
        </p:nvSpPr>
        <p:spPr>
          <a:xfrm>
            <a:off x="2047826" y="4489171"/>
            <a:ext cx="5017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Діаграма взаємодії екранів</a:t>
            </a:r>
            <a:endParaRPr lang="uk-UA" sz="1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872750-4C18-907D-8BF0-7F9099EDC22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" y="494942"/>
            <a:ext cx="8983014" cy="3852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495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78810F4B-EC66-6328-6D50-D04AD1287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>
            <a:extLst>
              <a:ext uri="{FF2B5EF4-FFF2-40B4-BE49-F238E27FC236}">
                <a16:creationId xmlns:a16="http://schemas.microsoft.com/office/drawing/2014/main" id="{C4032F7B-C82D-9A44-0C9D-CC8A5AB962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49659"/>
            <a:ext cx="8789525" cy="4134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Архітектура створенного програмного забезпечення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Google Shape;101;p18">
            <a:extLst>
              <a:ext uri="{FF2B5EF4-FFF2-40B4-BE49-F238E27FC236}">
                <a16:creationId xmlns:a16="http://schemas.microsoft.com/office/drawing/2014/main" id="{CC72A56D-50D1-4734-F0AD-06CA8F86DE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37" y="4412124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621056-8F19-A234-1CB5-CF282E75E3C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24FDF0-02AA-C338-D8F3-B7003E8D88F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95" y="727936"/>
            <a:ext cx="6429133" cy="3684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967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Опис програмного забезпечення, що було використано у дослідженні</a:t>
            </a:r>
            <a:endParaRPr sz="3200"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143700"/>
            <a:ext cx="8520600" cy="36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buNone/>
            </a:pP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1 Дизайн програми - сервіс </a:t>
            </a:r>
            <a:r>
              <a:rPr lang="uk-UA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Figma</a:t>
            </a: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uk-UA" sz="2000" dirty="0">
                <a:latin typeface="Times New Roman" panose="02020603050405020304" pitchFamily="18" charset="0"/>
              </a:rPr>
              <a:t>2 </a:t>
            </a: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Взаємодія з серверною частиною </a:t>
            </a:r>
            <a:r>
              <a:rPr lang="uk-UA" sz="2000" dirty="0">
                <a:latin typeface="Times New Roman" panose="02020603050405020304" pitchFamily="18" charset="0"/>
                <a:ea typeface="Aptos" panose="020B0004020202020204" pitchFamily="34" charset="0"/>
              </a:rPr>
              <a:t> - </a:t>
            </a: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8 моделей (</a:t>
            </a:r>
            <a:r>
              <a:rPr lang="uk-UA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AuthModel</a:t>
            </a: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uk-UA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CarsModel</a:t>
            </a: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 </a:t>
            </a:r>
            <a:r>
              <a:rPr lang="uk-UA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ReservationsModel</a:t>
            </a: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uk-UA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ParkingSpotsModel</a:t>
            </a: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uk-UA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CanvasModel</a:t>
            </a: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uk-UA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OnCanvasCoordsModel</a:t>
            </a: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 </a:t>
            </a:r>
            <a:r>
              <a:rPr lang="uk-UA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ParkingLevelsModel</a:t>
            </a: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uk-UA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BuildingModel</a:t>
            </a:r>
            <a:r>
              <a:rPr lang="uk-UA" sz="2000" dirty="0">
                <a:latin typeface="Times New Roman" panose="02020603050405020304" pitchFamily="18" charset="0"/>
                <a:ea typeface="Aptos" panose="020B0004020202020204" pitchFamily="34" charset="0"/>
              </a:rPr>
              <a:t>).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3 Зберігання даних - 2 внутрішніх сховища - </a:t>
            </a:r>
            <a:r>
              <a:rPr lang="uk-UA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Keychain</a:t>
            </a: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та </a:t>
            </a:r>
            <a:r>
              <a:rPr lang="uk-UA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UserDefaults</a:t>
            </a:r>
            <a:r>
              <a:rPr lang="uk-UA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</a:p>
          <a:p>
            <a:pPr marL="0" lvl="0" indent="0" algn="just" rtl="0">
              <a:lnSpc>
                <a:spcPct val="150000"/>
              </a:lnSpc>
              <a:buNone/>
            </a:pPr>
            <a:endParaRPr sz="2000" dirty="0">
              <a:latin typeface="Economica" panose="020B0604020202020204" charset="0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презентації до кв_р_бакалавра-2025</Template>
  <TotalTime>1456</TotalTime>
  <Words>527</Words>
  <Application>Microsoft Office PowerPoint</Application>
  <PresentationFormat>Экран (16:9)</PresentationFormat>
  <Paragraphs>99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Aptos Display</vt:lpstr>
      <vt:lpstr>Economica</vt:lpstr>
      <vt:lpstr>Times New Roman</vt:lpstr>
      <vt:lpstr>Open Sans</vt:lpstr>
      <vt:lpstr>Arial</vt:lpstr>
      <vt:lpstr>Шаблон презентації кваліфікаційної роботи магістрів</vt:lpstr>
      <vt:lpstr>Додаток для бронювання паркувальних місць  для платформи iOS </vt:lpstr>
      <vt:lpstr>Мета роботи</vt:lpstr>
      <vt:lpstr>Аналіз проблеми (аналіз існуючих рішень) </vt:lpstr>
      <vt:lpstr>Постановка задачі та опис системи</vt:lpstr>
      <vt:lpstr>Вибір технологій розробки </vt:lpstr>
      <vt:lpstr>Архітектура створенного програмного забезпечення</vt:lpstr>
      <vt:lpstr>Архітектура створенного програмного забезпечення</vt:lpstr>
      <vt:lpstr>Архітектура створенного програмного забезпечення</vt:lpstr>
      <vt:lpstr>Опис програмного забезпечення, що було використано у дослідженні</vt:lpstr>
      <vt:lpstr>Інтерфейс користувача </vt:lpstr>
      <vt:lpstr>Інтерфейс користувача </vt:lpstr>
      <vt:lpstr>Інтерфейс користувача </vt:lpstr>
      <vt:lpstr>Інтерфейс користувача </vt:lpstr>
      <vt:lpstr>Інтерфейс користувача </vt:lpstr>
      <vt:lpstr>Інтерфейс користувача </vt:lpstr>
      <vt:lpstr>Тестування</vt:lpstr>
      <vt:lpstr>Підсумки </vt:lpstr>
      <vt:lpstr>Підсумки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Олексій Назаров</dc:creator>
  <cp:lastModifiedBy>Олексій Назаров</cp:lastModifiedBy>
  <cp:revision>14</cp:revision>
  <dcterms:created xsi:type="dcterms:W3CDTF">2025-06-21T05:52:01Z</dcterms:created>
  <dcterms:modified xsi:type="dcterms:W3CDTF">2025-06-22T06:08:03Z</dcterms:modified>
</cp:coreProperties>
</file>